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6"/>
  </p:notesMasterIdLst>
  <p:handoutMasterIdLst>
    <p:handoutMasterId r:id="rId17"/>
  </p:handoutMasterIdLst>
  <p:sldIdLst>
    <p:sldId id="258" r:id="rId2"/>
    <p:sldId id="285" r:id="rId3"/>
    <p:sldId id="272" r:id="rId4"/>
    <p:sldId id="297" r:id="rId5"/>
    <p:sldId id="324" r:id="rId6"/>
    <p:sldId id="325" r:id="rId7"/>
    <p:sldId id="295" r:id="rId8"/>
    <p:sldId id="273" r:id="rId9"/>
    <p:sldId id="316" r:id="rId10"/>
    <p:sldId id="318" r:id="rId11"/>
    <p:sldId id="319" r:id="rId12"/>
    <p:sldId id="320" r:id="rId13"/>
    <p:sldId id="314" r:id="rId14"/>
    <p:sldId id="323" r:id="rId15"/>
  </p:sldIdLst>
  <p:sldSz cx="9144000" cy="6858000" type="screen4x3"/>
  <p:notesSz cx="6797675" cy="9926638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7" autoAdjust="0"/>
    <p:restoredTop sz="94598" autoAdjust="0"/>
  </p:normalViewPr>
  <p:slideViewPr>
    <p:cSldViewPr>
      <p:cViewPr varScale="1">
        <p:scale>
          <a:sx n="74" d="100"/>
          <a:sy n="74" d="100"/>
        </p:scale>
        <p:origin x="-114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CD561-E091-40A9-B2BC-9BC80F4E61B1}" type="datetimeFigureOut">
              <a:rPr lang="de-DE" smtClean="0"/>
              <a:t>06.07.2018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1098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5179E-94AC-4E08-8A23-89438D6F76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60451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576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endParaRPr lang="de-DE" altLang="de-DE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482" y="0"/>
            <a:ext cx="2946575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de-DE" altLang="de-DE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5710"/>
            <a:ext cx="5438464" cy="446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2"/>
            <a:ext cx="2946576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endParaRPr lang="de-DE" altLang="de-DE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482" y="9428242"/>
            <a:ext cx="2946575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885EFAD0-18B5-446E-B21F-37B656A5AFE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458161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EFAD0-18B5-446E-B21F-37B656A5AFE4}" type="slidenum">
              <a:rPr lang="de-DE" altLang="de-DE" smtClean="0"/>
              <a:pPr/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44612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A6C5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0"/>
            <a:ext cx="1295400" cy="6858000"/>
          </a:xfrm>
          <a:prstGeom prst="rect">
            <a:avLst/>
          </a:prstGeom>
          <a:solidFill>
            <a:srgbClr val="A6C5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600200" y="1447800"/>
            <a:ext cx="6858000" cy="198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 smtClean="0"/>
              <a:t>Titelmasterformat durch Klicken bearbeiten</a:t>
            </a:r>
            <a:endParaRPr lang="en-US" altLang="de-DE" noProof="0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3886200"/>
            <a:ext cx="68580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altLang="de-DE" noProof="0" smtClean="0"/>
              <a:t>Formatvorlage des Untertitelmasters durch Klicken bearbeiten</a:t>
            </a:r>
            <a:endParaRPr lang="en-US" altLang="de-DE" noProof="0" smtClean="0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1600200" y="6453188"/>
            <a:ext cx="19050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 altLang="de-DE" sz="1200">
              <a:solidFill>
                <a:schemeClr val="bg1"/>
              </a:solidFill>
              <a:latin typeface="Minion" pitchFamily="2" charset="0"/>
            </a:endParaRP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7162800" y="6453188"/>
            <a:ext cx="19050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spcBef>
                <a:spcPct val="50000"/>
              </a:spcBef>
            </a:pPr>
            <a:fld id="{96EFAB48-B854-451F-92FC-BEF82164F437}" type="slidenum">
              <a:rPr lang="en-US" altLang="de-DE" sz="1200">
                <a:solidFill>
                  <a:schemeClr val="bg1"/>
                </a:solidFill>
                <a:latin typeface="Minion" pitchFamily="2" charset="0"/>
              </a:rPr>
              <a:pPr algn="r">
                <a:spcBef>
                  <a:spcPct val="50000"/>
                </a:spcBef>
              </a:pPr>
              <a:t>‹Nr.›</a:t>
            </a:fld>
            <a:endParaRPr lang="en-US" altLang="de-DE" sz="1200">
              <a:solidFill>
                <a:schemeClr val="bg1"/>
              </a:solidFill>
              <a:latin typeface="Minion" pitchFamily="2" charset="0"/>
            </a:endParaRPr>
          </a:p>
        </p:txBody>
      </p:sp>
      <p:pic>
        <p:nvPicPr>
          <p:cNvPr id="3093" name="Picture 21" descr="RZ_LahauDue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03213"/>
            <a:ext cx="1654175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L_DachmarkeDUS_lang_rot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008" y="6557932"/>
            <a:ext cx="1079500" cy="1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886200" y="6453188"/>
            <a:ext cx="2895600" cy="404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915A4-8942-4D87-93E9-4D30B8F1077E}" type="slidenum">
              <a:rPr lang="en-US" altLang="de-DE" smtClean="0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500583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0263" y="1295400"/>
            <a:ext cx="1858962" cy="4800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600200" y="1295400"/>
            <a:ext cx="5427663" cy="48006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886200" y="6453188"/>
            <a:ext cx="2895600" cy="404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D8C14-BEA6-4568-9908-AB10BA323A7F}" type="slidenum">
              <a:rPr lang="en-US" altLang="de-DE" smtClean="0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612748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886200" y="6453188"/>
            <a:ext cx="2895600" cy="404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C10E3-DEE2-4941-836C-5C1D84501E56}" type="slidenum">
              <a:rPr lang="en-US" altLang="de-DE" smtClean="0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099485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886200" y="6453188"/>
            <a:ext cx="2895600" cy="404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78460-1658-4954-856E-2C0ACA8EB7E9}" type="slidenum">
              <a:rPr lang="en-US" altLang="de-DE" smtClean="0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09762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600200" y="3200400"/>
            <a:ext cx="3643313" cy="289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95913" y="3200400"/>
            <a:ext cx="3643312" cy="289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886200" y="6453188"/>
            <a:ext cx="2895600" cy="404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4A609-2B22-489D-9485-BE29E51E09D7}" type="slidenum">
              <a:rPr lang="en-US" altLang="de-DE" smtClean="0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3730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886200" y="6453188"/>
            <a:ext cx="2895600" cy="404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C495D-5855-4914-B5C9-386FF3A21058}" type="slidenum">
              <a:rPr lang="en-US" altLang="de-DE" smtClean="0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03443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886200" y="6453188"/>
            <a:ext cx="2895600" cy="404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04451-FFF2-4CE7-938C-B81EF6FA1F6D}" type="slidenum">
              <a:rPr lang="en-US" altLang="de-DE" smtClean="0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459014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886200" y="6453188"/>
            <a:ext cx="2895600" cy="404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64632-1F44-4315-8F84-E718A8DDBC14}" type="slidenum">
              <a:rPr lang="en-US" altLang="de-DE" smtClean="0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413926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886200" y="6453188"/>
            <a:ext cx="2895600" cy="404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90C6C-E31E-4173-A70E-21E718EDF7E5}" type="slidenum">
              <a:rPr lang="en-US" altLang="de-DE" smtClean="0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765785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886200" y="6453188"/>
            <a:ext cx="2895600" cy="404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F9F31-1247-47ED-8B45-A9E1F8D6A4B8}" type="slidenum">
              <a:rPr lang="en-US" altLang="de-DE" smtClean="0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75073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A6C5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1295400" cy="6858000"/>
          </a:xfrm>
          <a:prstGeom prst="rect">
            <a:avLst/>
          </a:prstGeom>
          <a:solidFill>
            <a:srgbClr val="A6C5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1295400"/>
            <a:ext cx="7315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Hier klicken, um Master-Titelformat zu bearbeiten.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600200" y="3200400"/>
            <a:ext cx="74390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Hier klicken, um Master-Textformat zu bearbeiten.</a:t>
            </a:r>
          </a:p>
          <a:p>
            <a:pPr lvl="1"/>
            <a:r>
              <a:rPr lang="en-US" altLang="de-DE" smtClean="0"/>
              <a:t>Zweite Ebene</a:t>
            </a:r>
          </a:p>
          <a:p>
            <a:pPr lvl="2"/>
            <a:r>
              <a:rPr lang="en-US" altLang="de-DE" smtClean="0"/>
              <a:t>Dritte Ebene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00200" y="6453188"/>
            <a:ext cx="19050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solidFill>
                  <a:schemeClr val="bg1"/>
                </a:solidFill>
                <a:latin typeface="Minion" pitchFamily="2" charset="0"/>
              </a:defRPr>
            </a:lvl1pPr>
          </a:lstStyle>
          <a:p>
            <a:endParaRPr lang="en-US" altLang="de-DE" dirty="0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53188"/>
            <a:ext cx="19050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solidFill>
                  <a:schemeClr val="bg1"/>
                </a:solidFill>
                <a:latin typeface="Minion" pitchFamily="2" charset="0"/>
              </a:defRPr>
            </a:lvl1pPr>
          </a:lstStyle>
          <a:p>
            <a:fld id="{6C293153-6914-4809-A64E-0BCCFF3F5569}" type="slidenum">
              <a:rPr lang="en-US" altLang="de-DE" smtClean="0"/>
              <a:pPr/>
              <a:t>‹Nr.›</a:t>
            </a:fld>
            <a:endParaRPr lang="en-US" altLang="de-DE" dirty="0"/>
          </a:p>
        </p:txBody>
      </p:sp>
      <p:pic>
        <p:nvPicPr>
          <p:cNvPr id="2065" name="Picture 17" descr="RZ_LahauDue_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03213"/>
            <a:ext cx="1654175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L_DachmarkeDUS_lang_rot_RGB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65850"/>
            <a:ext cx="1079500" cy="1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2"/>
          <p:cNvSpPr>
            <a:spLocks noChangeArrowheads="1"/>
          </p:cNvSpPr>
          <p:nvPr userDrawn="1"/>
        </p:nvSpPr>
        <p:spPr bwMode="auto">
          <a:xfrm flipH="1" flipV="1">
            <a:off x="0" y="0"/>
            <a:ext cx="1603375" cy="6858000"/>
          </a:xfrm>
          <a:prstGeom prst="rect">
            <a:avLst/>
          </a:prstGeom>
          <a:solidFill>
            <a:srgbClr val="D7A2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News Gothic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News Gothic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News Gothic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News Gothic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News Gothic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News Gothic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News Gothic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News Gothic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kumimoji="1"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14.xml"/><Relationship Id="rId7" Type="http://schemas.openxmlformats.org/officeDocument/2006/relationships/slide" Target="slide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7.xml"/><Relationship Id="rId4" Type="http://schemas.openxmlformats.org/officeDocument/2006/relationships/slide" Target="slide3.xml"/><Relationship Id="rId9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648" y="1412776"/>
            <a:ext cx="7488832" cy="1981200"/>
          </a:xfrm>
        </p:spPr>
        <p:txBody>
          <a:bodyPr/>
          <a:lstStyle/>
          <a:p>
            <a:pPr algn="ctr"/>
            <a:r>
              <a:rPr lang="de-DE" altLang="de-DE" sz="6000" dirty="0"/>
              <a:t>Sommerbaustellen </a:t>
            </a:r>
            <a:br>
              <a:rPr lang="de-DE" altLang="de-DE" sz="6000" dirty="0"/>
            </a:br>
            <a:r>
              <a:rPr lang="de-DE" altLang="de-DE" sz="6000" dirty="0" smtClean="0"/>
              <a:t>2018</a:t>
            </a:r>
            <a:endParaRPr lang="de-DE" altLang="de-DE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1547386" y="857051"/>
            <a:ext cx="17491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1400" dirty="0" smtClean="0">
                <a:solidFill>
                  <a:schemeClr val="bg1"/>
                </a:solidFill>
                <a:latin typeface="Arial" charset="0"/>
              </a:rPr>
              <a:t>DSK im Stadtgebiet</a:t>
            </a:r>
            <a:endParaRPr lang="de-DE" altLang="de-DE" sz="1400" dirty="0">
              <a:latin typeface="Arial" charset="0"/>
            </a:endParaRPr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1485899" y="5241831"/>
            <a:ext cx="1444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1400" dirty="0">
                <a:solidFill>
                  <a:schemeClr val="bg1"/>
                </a:solidFill>
                <a:latin typeface="Arial" charset="0"/>
              </a:rPr>
              <a:t>Baumaßnahme:</a:t>
            </a:r>
            <a:endParaRPr lang="de-DE" altLang="de-DE" sz="1400" dirty="0">
              <a:latin typeface="Arial" charset="0"/>
            </a:endParaRPr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3323143" y="5241831"/>
            <a:ext cx="56861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1400" dirty="0" err="1" smtClean="0">
                <a:solidFill>
                  <a:schemeClr val="bg1"/>
                </a:solidFill>
                <a:latin typeface="Arial" charset="0"/>
              </a:rPr>
              <a:t>Dünnschichtbelag</a:t>
            </a:r>
            <a:r>
              <a:rPr lang="de-DE" altLang="de-DE" sz="1400" dirty="0" smtClean="0">
                <a:solidFill>
                  <a:schemeClr val="bg1"/>
                </a:solidFill>
                <a:latin typeface="Arial" charset="0"/>
              </a:rPr>
              <a:t> im Kalteinbau auf mehreren Straßen im Stadtgebiet</a:t>
            </a:r>
            <a:endParaRPr lang="de-DE" altLang="de-DE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4527" name="Text Box 15"/>
          <p:cNvSpPr txBox="1">
            <a:spLocks noChangeArrowheads="1"/>
          </p:cNvSpPr>
          <p:nvPr/>
        </p:nvSpPr>
        <p:spPr bwMode="auto">
          <a:xfrm>
            <a:off x="1485899" y="5718316"/>
            <a:ext cx="825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1400" dirty="0">
                <a:solidFill>
                  <a:schemeClr val="bg1"/>
                </a:solidFill>
                <a:latin typeface="Arial" charset="0"/>
              </a:rPr>
              <a:t>Bauzeit:</a:t>
            </a:r>
            <a:endParaRPr lang="de-DE" altLang="de-DE" sz="1400" dirty="0">
              <a:latin typeface="Arial" charset="0"/>
            </a:endParaRPr>
          </a:p>
        </p:txBody>
      </p:sp>
      <p:sp>
        <p:nvSpPr>
          <p:cNvPr id="64529" name="Text Box 17"/>
          <p:cNvSpPr txBox="1">
            <a:spLocks noChangeArrowheads="1"/>
          </p:cNvSpPr>
          <p:nvPr/>
        </p:nvSpPr>
        <p:spPr bwMode="auto">
          <a:xfrm>
            <a:off x="3323143" y="5737713"/>
            <a:ext cx="13372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1400" dirty="0" smtClean="0">
                <a:solidFill>
                  <a:schemeClr val="bg1"/>
                </a:solidFill>
                <a:latin typeface="Arial" charset="0"/>
              </a:rPr>
              <a:t>02.07. </a:t>
            </a:r>
            <a:r>
              <a:rPr lang="de-DE" altLang="de-DE" sz="1400" dirty="0">
                <a:solidFill>
                  <a:schemeClr val="bg1"/>
                </a:solidFill>
                <a:latin typeface="Arial" charset="0"/>
              </a:rPr>
              <a:t>- </a:t>
            </a:r>
            <a:r>
              <a:rPr lang="de-DE" altLang="de-DE" sz="1400" dirty="0" smtClean="0">
                <a:solidFill>
                  <a:schemeClr val="bg1"/>
                </a:solidFill>
                <a:latin typeface="Arial" charset="0"/>
              </a:rPr>
              <a:t>31.08.</a:t>
            </a:r>
            <a:endParaRPr lang="de-DE" altLang="de-DE" sz="14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96752"/>
            <a:ext cx="3732344" cy="3390450"/>
          </a:xfrm>
          <a:prstGeom prst="rect">
            <a:avLst/>
          </a:prstGeom>
        </p:spPr>
      </p:pic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204559"/>
              </p:ext>
            </p:extLst>
          </p:nvPr>
        </p:nvGraphicFramePr>
        <p:xfrm>
          <a:off x="5508104" y="1268760"/>
          <a:ext cx="3327400" cy="2667000"/>
        </p:xfrm>
        <a:graphic>
          <a:graphicData uri="http://schemas.openxmlformats.org/drawingml/2006/table">
            <a:tbl>
              <a:tblPr/>
              <a:tblGrid>
                <a:gridCol w="697834"/>
                <a:gridCol w="1091159"/>
                <a:gridCol w="634395"/>
                <a:gridCol w="904012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Bezirk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Straße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Niederkassel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Hinsbecker Straße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Lotharstraße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gesamt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Niederkassel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Sonsbecker Straße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Lotharstraße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gesamt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Niederkassel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Lewitstraße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Lütticher Str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ca. 50 </a:t>
                      </a:r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Meter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Unterrath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Irenenstraße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Wilseder Weg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Lüneburger Weg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Unterrath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Lüneburger Weg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Irenstraße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gesamt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Unterrath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Celler Weg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Wilseder Weg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Uelzener Weg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Unterrath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Wilseder Weg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Kalkumer Str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gesamt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Vennhausem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Erlenkamp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Bebelstraße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Vennhausener</a:t>
                      </a:r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Allee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Mörsenbroich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Spatenstraße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Roseggerstraße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Sankt-Franziskus-Straße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Gerresheim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Märkische Straße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Schönaustraße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Unter den Eichen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Gerresheim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Unter den Eichen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Märkische Str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Isenburgstraße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Düsseltal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Kühlwetterstraße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Brehmstraße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Hausnummer 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Eller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Bingener Weg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Am Schabernack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bis </a:t>
                      </a:r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Hausnummer 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30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5292725" y="549275"/>
            <a:ext cx="360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800"/>
          </a:p>
        </p:txBody>
      </p:sp>
      <p:pic>
        <p:nvPicPr>
          <p:cNvPr id="205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5" t="16840" r="18111" b="8755"/>
          <a:stretch>
            <a:fillRect/>
          </a:stretch>
        </p:blipFill>
        <p:spPr bwMode="auto">
          <a:xfrm>
            <a:off x="1605665" y="1001042"/>
            <a:ext cx="369900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3275856" y="2204864"/>
            <a:ext cx="720725" cy="7207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05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081" y="1001042"/>
            <a:ext cx="3354416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605666" y="4653136"/>
            <a:ext cx="728751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de-DE" altLang="de-DE" sz="1400" dirty="0" smtClean="0">
                <a:solidFill>
                  <a:srgbClr val="000000"/>
                </a:solidFill>
              </a:rPr>
              <a:t>Baumaßnahme: 		Erneuerung der Fahrbahnübergänge Straßenbrücke</a:t>
            </a:r>
          </a:p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de-DE" altLang="de-DE" sz="1400" dirty="0">
                <a:solidFill>
                  <a:srgbClr val="000000"/>
                </a:solidFill>
              </a:rPr>
              <a:t> </a:t>
            </a:r>
            <a:r>
              <a:rPr lang="de-DE" altLang="de-DE" sz="1400" dirty="0" smtClean="0">
                <a:solidFill>
                  <a:srgbClr val="000000"/>
                </a:solidFill>
              </a:rPr>
              <a:t>                                                       Abfahrt </a:t>
            </a:r>
            <a:r>
              <a:rPr lang="de-DE" altLang="de-DE" sz="1400" dirty="0" err="1" smtClean="0">
                <a:solidFill>
                  <a:srgbClr val="000000"/>
                </a:solidFill>
              </a:rPr>
              <a:t>Heubesstraße</a:t>
            </a:r>
            <a:r>
              <a:rPr lang="de-DE" altLang="de-DE" sz="1400" dirty="0" smtClean="0">
                <a:solidFill>
                  <a:srgbClr val="000000"/>
                </a:solidFill>
              </a:rPr>
              <a:t> über der </a:t>
            </a:r>
            <a:r>
              <a:rPr lang="de-DE" altLang="de-DE" sz="1400" dirty="0" err="1" smtClean="0">
                <a:solidFill>
                  <a:srgbClr val="000000"/>
                </a:solidFill>
              </a:rPr>
              <a:t>Hildener</a:t>
            </a:r>
            <a:r>
              <a:rPr lang="de-DE" altLang="de-DE" sz="1400" dirty="0" smtClean="0">
                <a:solidFill>
                  <a:srgbClr val="000000"/>
                </a:solidFill>
              </a:rPr>
              <a:t> Straße</a:t>
            </a:r>
          </a:p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de-DE" altLang="de-DE" sz="1400" dirty="0" smtClean="0">
                <a:solidFill>
                  <a:srgbClr val="000000"/>
                </a:solidFill>
              </a:rPr>
              <a:t>Bauzeit:     	 		30.07. bis 31.08.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475656" y="549275"/>
            <a:ext cx="3148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Straßenbrücke Abfahrt </a:t>
            </a:r>
            <a:r>
              <a:rPr lang="de-DE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Heubesstraße</a:t>
            </a:r>
            <a:endParaRPr lang="de-D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01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" r="13372"/>
          <a:stretch/>
        </p:blipFill>
        <p:spPr bwMode="auto">
          <a:xfrm>
            <a:off x="1433200" y="1008750"/>
            <a:ext cx="3670645" cy="2813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605666" y="4653136"/>
            <a:ext cx="728751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de-DE" altLang="de-DE" sz="1400" dirty="0" smtClean="0">
                <a:solidFill>
                  <a:srgbClr val="000000"/>
                </a:solidFill>
              </a:rPr>
              <a:t>Baumaßnahme: 		Erneuerung der Fahrbahnübergänge Straßenbrücke</a:t>
            </a:r>
          </a:p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de-DE" altLang="de-DE" sz="1400" dirty="0">
                <a:solidFill>
                  <a:srgbClr val="000000"/>
                </a:solidFill>
              </a:rPr>
              <a:t> </a:t>
            </a:r>
            <a:r>
              <a:rPr lang="de-DE" altLang="de-DE" sz="1400" dirty="0" smtClean="0">
                <a:solidFill>
                  <a:srgbClr val="000000"/>
                </a:solidFill>
              </a:rPr>
              <a:t>                                                       Hamborner Straße über die Deutsche Bahn</a:t>
            </a:r>
          </a:p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de-DE" altLang="de-DE" sz="1400" dirty="0" smtClean="0">
                <a:solidFill>
                  <a:srgbClr val="000000"/>
                </a:solidFill>
              </a:rPr>
              <a:t>Bauzeit:     	 		13.08. bis 02.11.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5292725" y="549275"/>
            <a:ext cx="360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" name="Ellipse 1"/>
          <p:cNvSpPr/>
          <p:nvPr/>
        </p:nvSpPr>
        <p:spPr>
          <a:xfrm>
            <a:off x="3131840" y="1772816"/>
            <a:ext cx="1038367" cy="9367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331640" y="549274"/>
            <a:ext cx="2888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Straßenbrücke Hamborner Straße</a:t>
            </a:r>
            <a:endParaRPr lang="de-D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421" y="1008750"/>
            <a:ext cx="3751208" cy="281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7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5292725" y="549275"/>
            <a:ext cx="360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80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430815" y="4509120"/>
            <a:ext cx="729102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Baumaßnahme: 		</a:t>
            </a:r>
            <a:r>
              <a:rPr kumimoji="0" lang="de-DE" altLang="de-DE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Instandsetzung Straßenbrücke</a:t>
            </a:r>
            <a:r>
              <a:rPr kumimoji="0" lang="de-DE" altLang="de-DE" sz="1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de-DE" altLang="de-DE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Jacobistraße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			(Geländer, Beton, Abdichtung</a:t>
            </a:r>
            <a:r>
              <a:rPr kumimoji="0" lang="de-DE" altLang="de-DE" sz="1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de-DE" altLang="de-DE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und </a:t>
            </a:r>
            <a:r>
              <a:rPr kumimoji="0" lang="de-DE" altLang="de-DE" sz="1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Fahrbahnbelag</a:t>
            </a:r>
            <a:r>
              <a:rPr kumimoji="0" lang="de-DE" altLang="de-DE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)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Bauzeit:     	 		</a:t>
            </a:r>
            <a:r>
              <a:rPr lang="de-DE" altLang="de-DE" sz="1400" kern="0" noProof="0" dirty="0" smtClean="0">
                <a:solidFill>
                  <a:srgbClr val="000000"/>
                </a:solidFill>
              </a:rPr>
              <a:t>16</a:t>
            </a:r>
            <a:r>
              <a:rPr lang="de-DE" altLang="de-DE" sz="1400" kern="0" dirty="0" smtClean="0">
                <a:solidFill>
                  <a:srgbClr val="000000"/>
                </a:solidFill>
              </a:rPr>
              <a:t>.07.</a:t>
            </a:r>
            <a:r>
              <a:rPr kumimoji="0" lang="de-DE" altLang="de-DE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bis 28.09.</a:t>
            </a:r>
          </a:p>
        </p:txBody>
      </p:sp>
      <p:pic>
        <p:nvPicPr>
          <p:cNvPr id="10" name="Bildplatzhalter 4" descr="Baubeschreibung Jacobistr.pdf - Adobe Acrobat Reader D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602" y="988538"/>
            <a:ext cx="334432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Bildplatzhalter 4" descr="Bauwerksdatei LANDESHAUPTSTADT DÜSSELDORF - [Allgemeine Hauptangaben]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824" y="1052736"/>
            <a:ext cx="344114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475656" y="535545"/>
            <a:ext cx="2432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Straßenbrücke </a:t>
            </a:r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de-D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acobistraße</a:t>
            </a:r>
            <a:endParaRPr lang="de-D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59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4">
            <a:hlinkClick r:id="" action="ppaction://hlinkshowjump?jump=endshow"/>
          </p:cNvPr>
          <p:cNvSpPr txBox="1">
            <a:spLocks noChangeArrowheads="1"/>
          </p:cNvSpPr>
          <p:nvPr/>
        </p:nvSpPr>
        <p:spPr bwMode="auto">
          <a:xfrm>
            <a:off x="1582738" y="2781300"/>
            <a:ext cx="7561262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415" tIns="34208" rIns="68415" bIns="34208">
            <a:spAutoFit/>
          </a:bodyPr>
          <a:lstStyle>
            <a:lvl1pPr algn="l"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341313" algn="l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684213" algn="l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025525" algn="l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1368425" algn="l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3200" b="1">
                <a:solidFill>
                  <a:schemeClr val="bg1"/>
                </a:solidFill>
              </a:rPr>
              <a:t>Vielen Dank für Ihre Aufmerksamkeit</a:t>
            </a: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1619250" y="1052513"/>
            <a:ext cx="7524750" cy="580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49717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86" name="Rectangle 86"/>
          <p:cNvSpPr>
            <a:spLocks noChangeArrowheads="1"/>
          </p:cNvSpPr>
          <p:nvPr/>
        </p:nvSpPr>
        <p:spPr bwMode="auto">
          <a:xfrm>
            <a:off x="1619250" y="981075"/>
            <a:ext cx="7524750" cy="1444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872" name="Rectangle 72"/>
          <p:cNvSpPr>
            <a:spLocks noChangeArrowheads="1"/>
          </p:cNvSpPr>
          <p:nvPr/>
        </p:nvSpPr>
        <p:spPr bwMode="auto">
          <a:xfrm>
            <a:off x="6083300" y="115888"/>
            <a:ext cx="2881313" cy="7207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893" name="Rectangle 9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-2413000" y="4437063"/>
            <a:ext cx="93503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901" name="Rectangle 10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-2270125" y="2924175"/>
            <a:ext cx="86518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014" name="Rectangle 2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32138" y="4292600"/>
            <a:ext cx="863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015" name="Rectangle 2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940425" y="6092825"/>
            <a:ext cx="9366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016" name="Rectangle 21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500563" y="3141663"/>
            <a:ext cx="863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017" name="Rectangle 21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563938" y="3500438"/>
            <a:ext cx="863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018" name="Rectangle 21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011863" y="3068638"/>
            <a:ext cx="8651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019" name="Rectangle 2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580063" y="4868863"/>
            <a:ext cx="863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021" name="Rectangle 2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500563" y="4076700"/>
            <a:ext cx="93503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022" name="Rectangle 22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11638" y="2205038"/>
            <a:ext cx="6477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59" y="46641"/>
            <a:ext cx="4472243" cy="6380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1474821" y="854255"/>
            <a:ext cx="80182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1400" dirty="0" smtClean="0">
                <a:solidFill>
                  <a:schemeClr val="bg1"/>
                </a:solidFill>
                <a:latin typeface="Arial" charset="0"/>
              </a:rPr>
              <a:t>Südring</a:t>
            </a:r>
            <a:endParaRPr lang="de-DE" altLang="de-DE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1403648" y="5361286"/>
            <a:ext cx="1444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1400" dirty="0">
                <a:solidFill>
                  <a:schemeClr val="bg1"/>
                </a:solidFill>
                <a:latin typeface="Arial" charset="0"/>
              </a:rPr>
              <a:t>Baumaßnahme:</a:t>
            </a:r>
            <a:endParaRPr lang="de-DE" altLang="de-DE" sz="1400" dirty="0">
              <a:latin typeface="Arial" charset="0"/>
            </a:endParaRP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3277020" y="5348673"/>
            <a:ext cx="53092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1400" dirty="0">
                <a:solidFill>
                  <a:schemeClr val="bg1"/>
                </a:solidFill>
                <a:latin typeface="Arial" charset="0"/>
              </a:rPr>
              <a:t>Zur Reduzierung von </a:t>
            </a:r>
            <a:r>
              <a:rPr lang="de-DE" altLang="de-DE" sz="1400" dirty="0" smtClean="0">
                <a:solidFill>
                  <a:schemeClr val="bg1"/>
                </a:solidFill>
                <a:latin typeface="Arial" charset="0"/>
              </a:rPr>
              <a:t>Geräuschemissionen wird </a:t>
            </a:r>
            <a:r>
              <a:rPr lang="de-DE" altLang="de-DE" sz="1400" dirty="0">
                <a:solidFill>
                  <a:schemeClr val="bg1"/>
                </a:solidFill>
                <a:latin typeface="Arial" charset="0"/>
              </a:rPr>
              <a:t>eine neue</a:t>
            </a:r>
          </a:p>
          <a:p>
            <a:pPr algn="l"/>
            <a:r>
              <a:rPr lang="de-DE" altLang="de-DE" sz="1400" dirty="0">
                <a:solidFill>
                  <a:schemeClr val="bg1"/>
                </a:solidFill>
                <a:latin typeface="Arial" charset="0"/>
              </a:rPr>
              <a:t>Asphaltdeckschicht aus lärmoptimiertem Asphaltbeton eingebaut</a:t>
            </a:r>
            <a:endParaRPr lang="de-DE" altLang="de-DE" sz="1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1401910" y="5876925"/>
            <a:ext cx="825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1400" dirty="0">
                <a:solidFill>
                  <a:schemeClr val="bg1"/>
                </a:solidFill>
                <a:latin typeface="Arial" charset="0"/>
              </a:rPr>
              <a:t>Bauzeit:</a:t>
            </a:r>
            <a:endParaRPr lang="de-DE" altLang="de-DE" sz="1400" dirty="0">
              <a:latin typeface="Arial" charset="0"/>
            </a:endParaRPr>
          </a:p>
        </p:txBody>
      </p: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3276600" y="5876925"/>
            <a:ext cx="28873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1400" dirty="0" smtClean="0">
                <a:solidFill>
                  <a:schemeClr val="bg1"/>
                </a:solidFill>
                <a:latin typeface="Arial" charset="0"/>
              </a:rPr>
              <a:t>10.08. - 13.08. und 17.08. - 20.08.</a:t>
            </a:r>
            <a:endParaRPr lang="de-DE" altLang="de-DE" sz="14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760" y="1265418"/>
            <a:ext cx="3485679" cy="26142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276872"/>
            <a:ext cx="3509754" cy="2632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1646966" y="597735"/>
            <a:ext cx="16161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1400" dirty="0" smtClean="0">
                <a:solidFill>
                  <a:schemeClr val="bg1"/>
                </a:solidFill>
                <a:latin typeface="Arial" charset="0"/>
              </a:rPr>
              <a:t>Niederrheinstraße</a:t>
            </a:r>
            <a:endParaRPr lang="de-DE" altLang="de-DE" sz="1400" dirty="0">
              <a:latin typeface="Arial" charset="0"/>
            </a:endParaRP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1615373" y="5408940"/>
            <a:ext cx="1444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1400" dirty="0">
                <a:solidFill>
                  <a:schemeClr val="bg1"/>
                </a:solidFill>
                <a:latin typeface="Arial" charset="0"/>
              </a:rPr>
              <a:t>Baumaßnahme:</a:t>
            </a:r>
            <a:endParaRPr lang="de-DE" altLang="de-DE" sz="1400" dirty="0">
              <a:latin typeface="Arial" charset="0"/>
            </a:endParaRP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3308350" y="5408940"/>
            <a:ext cx="53092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1400" dirty="0" smtClean="0">
                <a:solidFill>
                  <a:schemeClr val="bg1"/>
                </a:solidFill>
                <a:latin typeface="Arial" charset="0"/>
              </a:rPr>
              <a:t>Zur Reduzierung von Geräuschemissionen </a:t>
            </a:r>
            <a:r>
              <a:rPr lang="de-DE" altLang="de-DE" sz="1400" dirty="0">
                <a:solidFill>
                  <a:schemeClr val="bg1"/>
                </a:solidFill>
                <a:latin typeface="Arial" charset="0"/>
              </a:rPr>
              <a:t>wird eine </a:t>
            </a:r>
            <a:r>
              <a:rPr lang="de-DE" altLang="de-DE" sz="1400" dirty="0" smtClean="0">
                <a:solidFill>
                  <a:schemeClr val="bg1"/>
                </a:solidFill>
                <a:latin typeface="Arial" charset="0"/>
              </a:rPr>
              <a:t>neue</a:t>
            </a:r>
          </a:p>
          <a:p>
            <a:pPr algn="l"/>
            <a:r>
              <a:rPr lang="de-DE" altLang="de-DE" sz="1400" dirty="0" smtClean="0">
                <a:solidFill>
                  <a:schemeClr val="bg1"/>
                </a:solidFill>
                <a:latin typeface="Arial" charset="0"/>
              </a:rPr>
              <a:t>Asphaltdeckschicht aus lärmoptimiertem </a:t>
            </a:r>
            <a:r>
              <a:rPr lang="de-DE" altLang="de-DE" sz="1400" dirty="0">
                <a:solidFill>
                  <a:schemeClr val="bg1"/>
                </a:solidFill>
                <a:latin typeface="Arial" charset="0"/>
              </a:rPr>
              <a:t>Asphaltbeton eingebaut.</a:t>
            </a: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1612796" y="5879902"/>
            <a:ext cx="825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1400" dirty="0">
                <a:solidFill>
                  <a:schemeClr val="bg1"/>
                </a:solidFill>
                <a:latin typeface="Arial" charset="0"/>
              </a:rPr>
              <a:t>Bauzeit:</a:t>
            </a:r>
            <a:endParaRPr lang="de-DE" altLang="de-DE" sz="1400" dirty="0">
              <a:latin typeface="Arial" charset="0"/>
            </a:endParaRPr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3276600" y="5876925"/>
            <a:ext cx="13773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1400" dirty="0" smtClean="0">
                <a:solidFill>
                  <a:schemeClr val="bg1"/>
                </a:solidFill>
                <a:latin typeface="Arial" charset="0"/>
              </a:rPr>
              <a:t>16.07. – 20.07.</a:t>
            </a:r>
            <a:endParaRPr lang="de-DE" altLang="de-DE" sz="14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900" y="1124744"/>
            <a:ext cx="2880000" cy="38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1619672" y="546298"/>
            <a:ext cx="19639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1400" dirty="0">
                <a:solidFill>
                  <a:schemeClr val="bg1"/>
                </a:solidFill>
                <a:latin typeface="Arial" charset="0"/>
              </a:rPr>
              <a:t>Friedrich-Ebert-Straße</a:t>
            </a:r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1625729" y="5211286"/>
            <a:ext cx="1444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1400" dirty="0">
                <a:solidFill>
                  <a:schemeClr val="bg1"/>
                </a:solidFill>
                <a:latin typeface="Arial" charset="0"/>
              </a:rPr>
              <a:t>Baumaßnahme:</a:t>
            </a:r>
            <a:endParaRPr lang="de-DE" altLang="de-DE" sz="1400" dirty="0">
              <a:latin typeface="Arial" charset="0"/>
            </a:endParaRPr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3308350" y="5211286"/>
            <a:ext cx="556594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1400" dirty="0" smtClean="0">
                <a:solidFill>
                  <a:schemeClr val="bg1"/>
                </a:solidFill>
                <a:latin typeface="Arial" charset="0"/>
              </a:rPr>
              <a:t>Im </a:t>
            </a:r>
            <a:r>
              <a:rPr lang="de-DE" altLang="de-DE" sz="1400" dirty="0">
                <a:solidFill>
                  <a:schemeClr val="bg1"/>
                </a:solidFill>
                <a:latin typeface="Arial" charset="0"/>
              </a:rPr>
              <a:t>Zuge der </a:t>
            </a:r>
            <a:r>
              <a:rPr lang="de-DE" altLang="de-DE" sz="1400" dirty="0" smtClean="0">
                <a:solidFill>
                  <a:schemeClr val="bg1"/>
                </a:solidFill>
                <a:latin typeface="Arial" charset="0"/>
              </a:rPr>
              <a:t>EKISO-Maßnahme Friedrich-Ebert-Straße wird ein</a:t>
            </a:r>
          </a:p>
          <a:p>
            <a:pPr algn="l"/>
            <a:r>
              <a:rPr lang="de-DE" altLang="de-DE" sz="1400" dirty="0" smtClean="0">
                <a:solidFill>
                  <a:schemeClr val="bg1"/>
                </a:solidFill>
                <a:latin typeface="Arial" charset="0"/>
              </a:rPr>
              <a:t>beidseitiger Radfahrstreifen von der Karlstraße </a:t>
            </a:r>
            <a:r>
              <a:rPr lang="de-DE" altLang="de-DE" sz="1400" dirty="0">
                <a:solidFill>
                  <a:schemeClr val="bg1"/>
                </a:solidFill>
                <a:latin typeface="Arial" charset="0"/>
              </a:rPr>
              <a:t>bis zum </a:t>
            </a:r>
            <a:r>
              <a:rPr lang="de-DE" altLang="de-DE" sz="1400" dirty="0" smtClean="0">
                <a:solidFill>
                  <a:schemeClr val="bg1"/>
                </a:solidFill>
                <a:latin typeface="Arial" charset="0"/>
              </a:rPr>
              <a:t>Knotenpunkt</a:t>
            </a:r>
          </a:p>
          <a:p>
            <a:pPr algn="l"/>
            <a:r>
              <a:rPr lang="de-DE" altLang="de-DE" sz="1400" dirty="0" smtClean="0">
                <a:solidFill>
                  <a:schemeClr val="bg1"/>
                </a:solidFill>
                <a:latin typeface="Arial" charset="0"/>
              </a:rPr>
              <a:t>Bismarckstraße hergestellt</a:t>
            </a:r>
            <a:r>
              <a:rPr lang="de-DE" altLang="de-DE" sz="1400" dirty="0">
                <a:solidFill>
                  <a:schemeClr val="bg1"/>
                </a:solidFill>
                <a:latin typeface="Arial" charset="0"/>
              </a:rPr>
              <a:t>. </a:t>
            </a: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1626568" y="5949950"/>
            <a:ext cx="825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1400" dirty="0">
                <a:solidFill>
                  <a:schemeClr val="bg1"/>
                </a:solidFill>
                <a:latin typeface="Arial" charset="0"/>
              </a:rPr>
              <a:t>Bauzeit:</a:t>
            </a:r>
            <a:endParaRPr lang="de-DE" altLang="de-DE" sz="1400" dirty="0">
              <a:latin typeface="Arial" charset="0"/>
            </a:endParaRPr>
          </a:p>
        </p:txBody>
      </p:sp>
      <p:sp>
        <p:nvSpPr>
          <p:cNvPr id="65553" name="Text Box 17"/>
          <p:cNvSpPr txBox="1">
            <a:spLocks noChangeArrowheads="1"/>
          </p:cNvSpPr>
          <p:nvPr/>
        </p:nvSpPr>
        <p:spPr bwMode="auto">
          <a:xfrm>
            <a:off x="3276600" y="5949950"/>
            <a:ext cx="13372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1400" dirty="0" smtClean="0">
                <a:solidFill>
                  <a:schemeClr val="bg1"/>
                </a:solidFill>
                <a:latin typeface="Arial" charset="0"/>
              </a:rPr>
              <a:t>29.01. </a:t>
            </a:r>
            <a:r>
              <a:rPr lang="de-DE" altLang="de-DE" sz="1400" dirty="0">
                <a:solidFill>
                  <a:schemeClr val="bg1"/>
                </a:solidFill>
                <a:latin typeface="Arial" charset="0"/>
              </a:rPr>
              <a:t>- </a:t>
            </a:r>
            <a:r>
              <a:rPr lang="de-DE" altLang="de-DE" sz="1400" dirty="0" smtClean="0">
                <a:solidFill>
                  <a:schemeClr val="bg1"/>
                </a:solidFill>
                <a:latin typeface="Arial" charset="0"/>
              </a:rPr>
              <a:t>24.08.</a:t>
            </a:r>
            <a:endParaRPr lang="de-DE" altLang="de-DE" sz="14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900" y="1052736"/>
            <a:ext cx="2880000" cy="384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370" y="1052736"/>
            <a:ext cx="2880000" cy="3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3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1732167" y="555342"/>
            <a:ext cx="165622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1400" dirty="0" err="1">
                <a:solidFill>
                  <a:schemeClr val="bg1"/>
                </a:solidFill>
                <a:latin typeface="Arial" charset="0"/>
              </a:rPr>
              <a:t>Oerschbachstraße</a:t>
            </a:r>
            <a:endParaRPr lang="de-DE" altLang="de-DE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1692275" y="5431048"/>
            <a:ext cx="1444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1400" dirty="0">
                <a:solidFill>
                  <a:schemeClr val="bg1"/>
                </a:solidFill>
                <a:latin typeface="Arial" charset="0"/>
              </a:rPr>
              <a:t>Baumaßnahme:</a:t>
            </a:r>
            <a:endParaRPr lang="de-DE" altLang="de-DE" sz="1400" dirty="0">
              <a:latin typeface="Arial" charset="0"/>
            </a:endParaRPr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3308350" y="5431048"/>
            <a:ext cx="47820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1400" dirty="0">
                <a:solidFill>
                  <a:schemeClr val="bg1"/>
                </a:solidFill>
                <a:latin typeface="Arial" charset="0"/>
              </a:rPr>
              <a:t>N</a:t>
            </a:r>
            <a:r>
              <a:rPr lang="de-DE" altLang="de-DE" sz="1400" dirty="0" smtClean="0">
                <a:solidFill>
                  <a:schemeClr val="bg1"/>
                </a:solidFill>
                <a:latin typeface="Arial" charset="0"/>
              </a:rPr>
              <a:t>eue beidseitige Radwege </a:t>
            </a:r>
            <a:r>
              <a:rPr lang="de-DE" altLang="de-DE" sz="1400" dirty="0">
                <a:solidFill>
                  <a:schemeClr val="bg1"/>
                </a:solidFill>
                <a:latin typeface="Arial" charset="0"/>
              </a:rPr>
              <a:t>zwischen dem </a:t>
            </a:r>
            <a:r>
              <a:rPr lang="de-DE" altLang="de-DE" sz="1400" dirty="0" smtClean="0">
                <a:solidFill>
                  <a:schemeClr val="bg1"/>
                </a:solidFill>
                <a:latin typeface="Arial" charset="0"/>
              </a:rPr>
              <a:t>Bahnübergang </a:t>
            </a:r>
          </a:p>
          <a:p>
            <a:pPr algn="l"/>
            <a:r>
              <a:rPr lang="de-DE" altLang="de-DE" sz="1400" dirty="0">
                <a:solidFill>
                  <a:schemeClr val="bg1"/>
                </a:solidFill>
                <a:latin typeface="Arial" charset="0"/>
              </a:rPr>
              <a:t>u</a:t>
            </a:r>
            <a:r>
              <a:rPr lang="de-DE" altLang="de-DE" sz="1400" dirty="0" smtClean="0">
                <a:solidFill>
                  <a:schemeClr val="bg1"/>
                </a:solidFill>
                <a:latin typeface="Arial" charset="0"/>
              </a:rPr>
              <a:t>nd der Reisholzer Bahnstraße</a:t>
            </a:r>
            <a:endParaRPr lang="de-DE" altLang="de-DE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1692275" y="5949950"/>
            <a:ext cx="825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1400">
                <a:solidFill>
                  <a:schemeClr val="bg1"/>
                </a:solidFill>
                <a:latin typeface="Arial" charset="0"/>
              </a:rPr>
              <a:t>Bauzeit:</a:t>
            </a:r>
            <a:endParaRPr lang="de-DE" altLang="de-DE" sz="1400">
              <a:latin typeface="Arial" charset="0"/>
            </a:endParaRPr>
          </a:p>
        </p:txBody>
      </p:sp>
      <p:sp>
        <p:nvSpPr>
          <p:cNvPr id="65553" name="Text Box 17"/>
          <p:cNvSpPr txBox="1">
            <a:spLocks noChangeArrowheads="1"/>
          </p:cNvSpPr>
          <p:nvPr/>
        </p:nvSpPr>
        <p:spPr bwMode="auto">
          <a:xfrm>
            <a:off x="3276600" y="5949950"/>
            <a:ext cx="13372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1400" dirty="0" smtClean="0">
                <a:solidFill>
                  <a:schemeClr val="bg1"/>
                </a:solidFill>
                <a:latin typeface="Arial" charset="0"/>
              </a:rPr>
              <a:t>25.06. </a:t>
            </a:r>
            <a:r>
              <a:rPr lang="de-DE" altLang="de-DE" sz="1400" dirty="0">
                <a:solidFill>
                  <a:schemeClr val="bg1"/>
                </a:solidFill>
                <a:latin typeface="Arial" charset="0"/>
              </a:rPr>
              <a:t>- </a:t>
            </a:r>
            <a:r>
              <a:rPr lang="de-DE" altLang="de-DE" sz="1400" dirty="0" smtClean="0">
                <a:solidFill>
                  <a:schemeClr val="bg1"/>
                </a:solidFill>
                <a:latin typeface="Arial" charset="0"/>
              </a:rPr>
              <a:t>20.07.</a:t>
            </a:r>
            <a:endParaRPr lang="de-DE" altLang="de-DE" sz="14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361" y="1124744"/>
            <a:ext cx="2880000" cy="384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098355"/>
            <a:ext cx="2880000" cy="3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5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1891931" y="549275"/>
            <a:ext cx="298831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1400" dirty="0">
                <a:solidFill>
                  <a:schemeClr val="bg1"/>
                </a:solidFill>
                <a:latin typeface="Arial" charset="0"/>
              </a:rPr>
              <a:t>Lindemannstraße/Schumannstraße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1941465" y="5349836"/>
            <a:ext cx="1444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1400" dirty="0">
                <a:solidFill>
                  <a:schemeClr val="bg1"/>
                </a:solidFill>
                <a:latin typeface="Arial" charset="0"/>
              </a:rPr>
              <a:t>Baumaßnahme:</a:t>
            </a:r>
            <a:endParaRPr lang="de-DE" altLang="de-DE" sz="1400" dirty="0">
              <a:latin typeface="Arial" charset="0"/>
            </a:endParaRP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3635896" y="5353705"/>
            <a:ext cx="48285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sz="1400" dirty="0">
                <a:solidFill>
                  <a:srgbClr val="000000"/>
                </a:solidFill>
                <a:latin typeface="Helv"/>
              </a:rPr>
              <a:t>Die Fußgängerquerung über die Lindemannstraße wird </a:t>
            </a:r>
            <a:endParaRPr lang="de-DE" sz="1400" dirty="0" smtClean="0">
              <a:solidFill>
                <a:srgbClr val="000000"/>
              </a:solidFill>
              <a:latin typeface="Helv"/>
            </a:endParaRPr>
          </a:p>
          <a:p>
            <a:pPr algn="l"/>
            <a:r>
              <a:rPr lang="de-DE" sz="1400" dirty="0" smtClean="0">
                <a:solidFill>
                  <a:srgbClr val="000000"/>
                </a:solidFill>
                <a:latin typeface="Helv"/>
              </a:rPr>
              <a:t>für die Schulwegsicherung </a:t>
            </a:r>
            <a:r>
              <a:rPr lang="de-DE" sz="1400" dirty="0">
                <a:solidFill>
                  <a:srgbClr val="000000"/>
                </a:solidFill>
                <a:latin typeface="Helv"/>
              </a:rPr>
              <a:t>zu einer  Z-Querung umgebaut.</a:t>
            </a:r>
            <a:endParaRPr lang="de-DE" altLang="de-DE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1977467" y="5949280"/>
            <a:ext cx="825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1400" dirty="0">
                <a:solidFill>
                  <a:schemeClr val="bg1"/>
                </a:solidFill>
                <a:latin typeface="Arial" charset="0"/>
              </a:rPr>
              <a:t>Bauzeit:</a:t>
            </a:r>
            <a:endParaRPr lang="de-DE" altLang="de-DE" sz="1400" dirty="0">
              <a:latin typeface="Arial" charset="0"/>
            </a:endParaRPr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3591061" y="5949280"/>
            <a:ext cx="128753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16.07.- 10.08.</a:t>
            </a:r>
            <a:endParaRPr lang="de-DE" altLang="de-D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052736"/>
            <a:ext cx="2880000" cy="384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019443"/>
            <a:ext cx="2880000" cy="38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1599691" y="541448"/>
            <a:ext cx="25506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1400" dirty="0" smtClean="0">
                <a:solidFill>
                  <a:schemeClr val="bg1"/>
                </a:solidFill>
                <a:latin typeface="Arial" charset="0"/>
              </a:rPr>
              <a:t>Heinrichstraße/Münsterstraße</a:t>
            </a:r>
            <a:endParaRPr lang="de-DE" altLang="de-DE" sz="1400" dirty="0">
              <a:latin typeface="Arial" charset="0"/>
            </a:endParaRPr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1599691" y="5104140"/>
            <a:ext cx="1444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1400" dirty="0">
                <a:solidFill>
                  <a:schemeClr val="bg1"/>
                </a:solidFill>
                <a:latin typeface="Arial" charset="0"/>
              </a:rPr>
              <a:t>Baumaßnahme:</a:t>
            </a:r>
            <a:endParaRPr lang="de-DE" altLang="de-DE" sz="1400" dirty="0">
              <a:latin typeface="Arial" charset="0"/>
            </a:endParaRPr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3047254" y="5116140"/>
            <a:ext cx="42832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1400" dirty="0">
                <a:solidFill>
                  <a:schemeClr val="bg1"/>
                </a:solidFill>
                <a:latin typeface="Arial" charset="0"/>
              </a:rPr>
              <a:t>Barrierefreier Ausbau der Haltestelle </a:t>
            </a:r>
            <a:r>
              <a:rPr lang="de-DE" altLang="de-DE" sz="1400" dirty="0" smtClean="0">
                <a:solidFill>
                  <a:schemeClr val="bg1"/>
                </a:solidFill>
                <a:latin typeface="Arial" charset="0"/>
              </a:rPr>
              <a:t>Heinrichstraße</a:t>
            </a:r>
          </a:p>
          <a:p>
            <a:pPr algn="l"/>
            <a:r>
              <a:rPr lang="de-DE" altLang="de-DE" sz="1400" dirty="0" smtClean="0">
                <a:solidFill>
                  <a:schemeClr val="bg1"/>
                </a:solidFill>
                <a:latin typeface="Arial" charset="0"/>
              </a:rPr>
              <a:t>mit </a:t>
            </a:r>
            <a:r>
              <a:rPr lang="de-DE" altLang="de-DE" sz="1400" dirty="0">
                <a:solidFill>
                  <a:schemeClr val="bg1"/>
                </a:solidFill>
                <a:latin typeface="Arial" charset="0"/>
              </a:rPr>
              <a:t>Geh- und Radweg</a:t>
            </a:r>
          </a:p>
        </p:txBody>
      </p:sp>
      <p:sp>
        <p:nvSpPr>
          <p:cNvPr id="64527" name="Text Box 15"/>
          <p:cNvSpPr txBox="1">
            <a:spLocks noChangeArrowheads="1"/>
          </p:cNvSpPr>
          <p:nvPr/>
        </p:nvSpPr>
        <p:spPr bwMode="auto">
          <a:xfrm>
            <a:off x="1680225" y="5867937"/>
            <a:ext cx="825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1400" dirty="0">
                <a:solidFill>
                  <a:schemeClr val="bg1"/>
                </a:solidFill>
                <a:latin typeface="Arial" charset="0"/>
              </a:rPr>
              <a:t>Bauzeit:</a:t>
            </a:r>
            <a:endParaRPr lang="de-DE" altLang="de-DE" sz="1400" dirty="0">
              <a:latin typeface="Arial" charset="0"/>
            </a:endParaRPr>
          </a:p>
        </p:txBody>
      </p:sp>
      <p:sp>
        <p:nvSpPr>
          <p:cNvPr id="64529" name="Text Box 17"/>
          <p:cNvSpPr txBox="1">
            <a:spLocks noChangeArrowheads="1"/>
          </p:cNvSpPr>
          <p:nvPr/>
        </p:nvSpPr>
        <p:spPr bwMode="auto">
          <a:xfrm>
            <a:off x="3323143" y="5867937"/>
            <a:ext cx="13372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1400" dirty="0" smtClean="0">
                <a:solidFill>
                  <a:schemeClr val="bg1"/>
                </a:solidFill>
                <a:latin typeface="Arial" charset="0"/>
              </a:rPr>
              <a:t>23.07. </a:t>
            </a:r>
            <a:r>
              <a:rPr lang="de-DE" altLang="de-DE" sz="1400" dirty="0">
                <a:solidFill>
                  <a:schemeClr val="bg1"/>
                </a:solidFill>
                <a:latin typeface="Arial" charset="0"/>
              </a:rPr>
              <a:t>- </a:t>
            </a:r>
            <a:r>
              <a:rPr lang="de-DE" altLang="de-DE" sz="1400" dirty="0" smtClean="0">
                <a:solidFill>
                  <a:schemeClr val="bg1"/>
                </a:solidFill>
                <a:latin typeface="Arial" charset="0"/>
              </a:rPr>
              <a:t>31.08.</a:t>
            </a:r>
            <a:endParaRPr lang="de-DE" altLang="de-DE" sz="14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691" y="1052736"/>
            <a:ext cx="4681792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1618249" y="982023"/>
            <a:ext cx="162736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1400" dirty="0">
                <a:solidFill>
                  <a:schemeClr val="bg1"/>
                </a:solidFill>
                <a:latin typeface="Arial" charset="0"/>
              </a:rPr>
              <a:t>Universitätsstraße</a:t>
            </a:r>
            <a:endParaRPr lang="de-DE" altLang="de-DE" sz="1400" dirty="0">
              <a:latin typeface="Arial" charset="0"/>
            </a:endParaRPr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1547664" y="5213350"/>
            <a:ext cx="1444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1400" dirty="0">
                <a:solidFill>
                  <a:schemeClr val="bg1"/>
                </a:solidFill>
                <a:latin typeface="Arial" charset="0"/>
              </a:rPr>
              <a:t>Baumaßnahme:</a:t>
            </a:r>
            <a:endParaRPr lang="de-DE" altLang="de-DE" sz="1400" dirty="0">
              <a:latin typeface="Arial" charset="0"/>
            </a:endParaRPr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3286648" y="5226112"/>
            <a:ext cx="55865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1400" dirty="0">
                <a:solidFill>
                  <a:schemeClr val="bg1"/>
                </a:solidFill>
                <a:latin typeface="Arial" charset="0"/>
              </a:rPr>
              <a:t>Barrierefreier Ausbau der Haltestelle mit Gehweg und </a:t>
            </a:r>
            <a:r>
              <a:rPr lang="de-DE" altLang="de-DE" sz="1400" dirty="0" err="1">
                <a:solidFill>
                  <a:schemeClr val="bg1"/>
                </a:solidFill>
                <a:latin typeface="Arial" charset="0"/>
              </a:rPr>
              <a:t>Querungshilfe</a:t>
            </a:r>
            <a:endParaRPr lang="de-DE" altLang="de-DE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4527" name="Text Box 15"/>
          <p:cNvSpPr txBox="1">
            <a:spLocks noChangeArrowheads="1"/>
          </p:cNvSpPr>
          <p:nvPr/>
        </p:nvSpPr>
        <p:spPr bwMode="auto">
          <a:xfrm>
            <a:off x="1517926" y="5731893"/>
            <a:ext cx="825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1400" dirty="0">
                <a:solidFill>
                  <a:schemeClr val="bg1"/>
                </a:solidFill>
                <a:latin typeface="Arial" charset="0"/>
              </a:rPr>
              <a:t>Bauzeit:</a:t>
            </a:r>
            <a:endParaRPr lang="de-DE" altLang="de-DE" sz="1400" dirty="0">
              <a:latin typeface="Arial" charset="0"/>
            </a:endParaRPr>
          </a:p>
        </p:txBody>
      </p:sp>
      <p:sp>
        <p:nvSpPr>
          <p:cNvPr id="64529" name="Text Box 17"/>
          <p:cNvSpPr txBox="1">
            <a:spLocks noChangeArrowheads="1"/>
          </p:cNvSpPr>
          <p:nvPr/>
        </p:nvSpPr>
        <p:spPr bwMode="auto">
          <a:xfrm>
            <a:off x="3316327" y="5731893"/>
            <a:ext cx="13372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1400" dirty="0" smtClean="0">
                <a:solidFill>
                  <a:schemeClr val="bg1"/>
                </a:solidFill>
                <a:latin typeface="Arial" charset="0"/>
              </a:rPr>
              <a:t>02.07. </a:t>
            </a:r>
            <a:r>
              <a:rPr lang="de-DE" altLang="de-DE" sz="1400" dirty="0">
                <a:solidFill>
                  <a:schemeClr val="bg1"/>
                </a:solidFill>
                <a:latin typeface="Arial" charset="0"/>
              </a:rPr>
              <a:t>- </a:t>
            </a:r>
            <a:r>
              <a:rPr lang="de-DE" altLang="de-DE" sz="1400" dirty="0" smtClean="0">
                <a:solidFill>
                  <a:schemeClr val="bg1"/>
                </a:solidFill>
                <a:latin typeface="Arial" charset="0"/>
              </a:rPr>
              <a:t>03.08.</a:t>
            </a:r>
            <a:endParaRPr lang="de-DE" altLang="de-DE" sz="14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249" y="1339866"/>
            <a:ext cx="3326711" cy="234949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846" y="2132856"/>
            <a:ext cx="3832331" cy="270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0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z 06 LHD">
  <a:themeElements>
    <a:clrScheme name="Dez 06 LHD.pot 1">
      <a:dk1>
        <a:srgbClr val="F8F8F8"/>
      </a:dk1>
      <a:lt1>
        <a:srgbClr val="FFFFFF"/>
      </a:lt1>
      <a:dk2>
        <a:srgbClr val="000000"/>
      </a:dk2>
      <a:lt2>
        <a:srgbClr val="000000"/>
      </a:lt2>
      <a:accent1>
        <a:srgbClr val="FF0000"/>
      </a:accent1>
      <a:accent2>
        <a:srgbClr val="3333FF"/>
      </a:accent2>
      <a:accent3>
        <a:srgbClr val="AAAAAA"/>
      </a:accent3>
      <a:accent4>
        <a:srgbClr val="DADADA"/>
      </a:accent4>
      <a:accent5>
        <a:srgbClr val="FFAAAA"/>
      </a:accent5>
      <a:accent6>
        <a:srgbClr val="2D2DE7"/>
      </a:accent6>
      <a:hlink>
        <a:srgbClr val="008000"/>
      </a:hlink>
      <a:folHlink>
        <a:srgbClr val="808080"/>
      </a:folHlink>
    </a:clrScheme>
    <a:fontScheme name="Dez 06 LHD.pot">
      <a:majorFont>
        <a:latin typeface="News Gothic MT"/>
        <a:ea typeface=""/>
        <a:cs typeface=""/>
      </a:majorFont>
      <a:minorFont>
        <a:latin typeface="News Gothic M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z 06 LHD.pot 1">
        <a:dk1>
          <a:srgbClr val="F8F8F8"/>
        </a:dk1>
        <a:lt1>
          <a:srgbClr val="FFFFFF"/>
        </a:lt1>
        <a:dk2>
          <a:srgbClr val="000000"/>
        </a:dk2>
        <a:lt2>
          <a:srgbClr val="000000"/>
        </a:lt2>
        <a:accent1>
          <a:srgbClr val="FF0000"/>
        </a:accent1>
        <a:accent2>
          <a:srgbClr val="3333FF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2D2DE7"/>
        </a:accent6>
        <a:hlink>
          <a:srgbClr val="008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z 06 LHD.pot 2">
        <a:dk1>
          <a:srgbClr val="360036"/>
        </a:dk1>
        <a:lt1>
          <a:srgbClr val="FFFFFF"/>
        </a:lt1>
        <a:dk2>
          <a:srgbClr val="FFFFCC"/>
        </a:dk2>
        <a:lt2>
          <a:srgbClr val="666633"/>
        </a:lt2>
        <a:accent1>
          <a:srgbClr val="996600"/>
        </a:accent1>
        <a:accent2>
          <a:srgbClr val="CCCC00"/>
        </a:accent2>
        <a:accent3>
          <a:srgbClr val="FFFFFF"/>
        </a:accent3>
        <a:accent4>
          <a:srgbClr val="2D002D"/>
        </a:accent4>
        <a:accent5>
          <a:srgbClr val="CAB8AA"/>
        </a:accent5>
        <a:accent6>
          <a:srgbClr val="B9B900"/>
        </a:accent6>
        <a:hlink>
          <a:srgbClr val="99CC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z 06 LHD.pot 3">
        <a:dk1>
          <a:srgbClr val="000000"/>
        </a:dk1>
        <a:lt1>
          <a:srgbClr val="FFFFFF"/>
        </a:lt1>
        <a:dk2>
          <a:srgbClr val="FFFFFF"/>
        </a:dk2>
        <a:lt2>
          <a:srgbClr val="393939"/>
        </a:lt2>
        <a:accent1>
          <a:srgbClr val="B2B2B2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D4D4D4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z 06 LHD.pot 4">
        <a:dk1>
          <a:srgbClr val="360036"/>
        </a:dk1>
        <a:lt1>
          <a:srgbClr val="FFFFFF"/>
        </a:lt1>
        <a:dk2>
          <a:srgbClr val="FFFFCC"/>
        </a:dk2>
        <a:lt2>
          <a:srgbClr val="660066"/>
        </a:lt2>
        <a:accent1>
          <a:srgbClr val="C3A3C2"/>
        </a:accent1>
        <a:accent2>
          <a:srgbClr val="9999FF"/>
        </a:accent2>
        <a:accent3>
          <a:srgbClr val="FFFFFF"/>
        </a:accent3>
        <a:accent4>
          <a:srgbClr val="2D002D"/>
        </a:accent4>
        <a:accent5>
          <a:srgbClr val="DECEDD"/>
        </a:accent5>
        <a:accent6>
          <a:srgbClr val="8A8AE7"/>
        </a:accent6>
        <a:hlink>
          <a:srgbClr val="0099CC"/>
        </a:hlink>
        <a:folHlink>
          <a:srgbClr val="C99D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z 06 LHD.pot 5">
        <a:dk1>
          <a:srgbClr val="000000"/>
        </a:dk1>
        <a:lt1>
          <a:srgbClr val="99CCFF"/>
        </a:lt1>
        <a:dk2>
          <a:srgbClr val="CCECFF"/>
        </a:dk2>
        <a:lt2>
          <a:srgbClr val="002244"/>
        </a:lt2>
        <a:accent1>
          <a:srgbClr val="336699"/>
        </a:accent1>
        <a:accent2>
          <a:srgbClr val="CC99FF"/>
        </a:accent2>
        <a:accent3>
          <a:srgbClr val="CAE2FF"/>
        </a:accent3>
        <a:accent4>
          <a:srgbClr val="000000"/>
        </a:accent4>
        <a:accent5>
          <a:srgbClr val="ADB8CA"/>
        </a:accent5>
        <a:accent6>
          <a:srgbClr val="B98AE7"/>
        </a:accent6>
        <a:hlink>
          <a:srgbClr val="33CCCC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power_point_vorlage_dachmarke</Template>
  <TotalTime>0</TotalTime>
  <Words>282</Words>
  <Application>Microsoft Office PowerPoint</Application>
  <PresentationFormat>Bildschirmpräsentation (4:3)</PresentationFormat>
  <Paragraphs>118</Paragraphs>
  <Slides>14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Dez 06 LHD</vt:lpstr>
      <vt:lpstr>Sommerbaustellen  2018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Stadtverwaltung Düsseldorf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T663225</dc:creator>
  <cp:lastModifiedBy>Heßmer, Svenja</cp:lastModifiedBy>
  <cp:revision>157</cp:revision>
  <cp:lastPrinted>2018-07-03T12:04:03Z</cp:lastPrinted>
  <dcterms:created xsi:type="dcterms:W3CDTF">2008-06-05T09:29:41Z</dcterms:created>
  <dcterms:modified xsi:type="dcterms:W3CDTF">2018-07-06T06:15:56Z</dcterms:modified>
</cp:coreProperties>
</file>